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0" r:id="rId3"/>
    <p:sldId id="258" r:id="rId4"/>
    <p:sldId id="263" r:id="rId5"/>
    <p:sldId id="264"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A345A-EBCB-494C-9628-38C0980ADB8D}" type="datetimeFigureOut">
              <a:rPr lang="es-CO" smtClean="0"/>
              <a:t>28/08/2018</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B655A-6B19-43DA-BF21-64EE7BFE0142}" type="slidenum">
              <a:rPr lang="es-CO" smtClean="0"/>
              <a:t>‹Nº›</a:t>
            </a:fld>
            <a:endParaRPr lang="es-CO"/>
          </a:p>
        </p:txBody>
      </p:sp>
    </p:spTree>
    <p:extLst>
      <p:ext uri="{BB962C8B-B14F-4D97-AF65-F5344CB8AC3E}">
        <p14:creationId xmlns:p14="http://schemas.microsoft.com/office/powerpoint/2010/main" val="101126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5208B8B-42E4-453E-A67E-1774DEADD8B3}" type="slidenum">
              <a:rPr lang="es-CO" smtClean="0"/>
              <a:t>1</a:t>
            </a:fld>
            <a:endParaRPr lang="es-CO"/>
          </a:p>
        </p:txBody>
      </p:sp>
    </p:spTree>
    <p:extLst>
      <p:ext uri="{BB962C8B-B14F-4D97-AF65-F5344CB8AC3E}">
        <p14:creationId xmlns:p14="http://schemas.microsoft.com/office/powerpoint/2010/main" val="235947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5208B8B-42E4-453E-A67E-1774DEADD8B3}" type="slidenum">
              <a:rPr lang="es-CO" smtClean="0"/>
              <a:t>2</a:t>
            </a:fld>
            <a:endParaRPr lang="es-CO"/>
          </a:p>
        </p:txBody>
      </p:sp>
    </p:spTree>
    <p:extLst>
      <p:ext uri="{BB962C8B-B14F-4D97-AF65-F5344CB8AC3E}">
        <p14:creationId xmlns:p14="http://schemas.microsoft.com/office/powerpoint/2010/main" val="2523195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5208B8B-42E4-453E-A67E-1774DEADD8B3}" type="slidenum">
              <a:rPr lang="es-CO" smtClean="0"/>
              <a:t>3</a:t>
            </a:fld>
            <a:endParaRPr lang="es-CO"/>
          </a:p>
        </p:txBody>
      </p:sp>
    </p:spTree>
    <p:extLst>
      <p:ext uri="{BB962C8B-B14F-4D97-AF65-F5344CB8AC3E}">
        <p14:creationId xmlns:p14="http://schemas.microsoft.com/office/powerpoint/2010/main" val="2307305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5208B8B-42E4-453E-A67E-1774DEADD8B3}" type="slidenum">
              <a:rPr lang="es-CO" smtClean="0"/>
              <a:t>4</a:t>
            </a:fld>
            <a:endParaRPr lang="es-CO"/>
          </a:p>
        </p:txBody>
      </p:sp>
    </p:spTree>
    <p:extLst>
      <p:ext uri="{BB962C8B-B14F-4D97-AF65-F5344CB8AC3E}">
        <p14:creationId xmlns:p14="http://schemas.microsoft.com/office/powerpoint/2010/main" val="3314990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5208B8B-42E4-453E-A67E-1774DEADD8B3}" type="slidenum">
              <a:rPr lang="es-CO" smtClean="0"/>
              <a:t>5</a:t>
            </a:fld>
            <a:endParaRPr lang="es-CO"/>
          </a:p>
        </p:txBody>
      </p:sp>
    </p:spTree>
    <p:extLst>
      <p:ext uri="{BB962C8B-B14F-4D97-AF65-F5344CB8AC3E}">
        <p14:creationId xmlns:p14="http://schemas.microsoft.com/office/powerpoint/2010/main" val="304382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6249EEE3-ED23-4D02-9147-AD798C06B5BB}" type="datetimeFigureOut">
              <a:rPr lang="es-CO" smtClean="0"/>
              <a:t>28/08/2018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9942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249EEE3-ED23-4D02-9147-AD798C06B5BB}" type="datetimeFigureOut">
              <a:rPr lang="es-CO" smtClean="0"/>
              <a:t>28/08/2018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4116901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249EEE3-ED23-4D02-9147-AD798C06B5BB}" type="datetimeFigureOut">
              <a:rPr lang="es-CO" smtClean="0"/>
              <a:t>28/08/2018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91822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249EEE3-ED23-4D02-9147-AD798C06B5BB}" type="datetimeFigureOut">
              <a:rPr lang="es-CO" smtClean="0"/>
              <a:t>28/08/2018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188884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249EEE3-ED23-4D02-9147-AD798C06B5BB}" type="datetimeFigureOut">
              <a:rPr lang="es-CO" smtClean="0"/>
              <a:t>28/08/2018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429284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6249EEE3-ED23-4D02-9147-AD798C06B5BB}" type="datetimeFigureOut">
              <a:rPr lang="es-CO" smtClean="0"/>
              <a:t>28/08/2018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351378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6249EEE3-ED23-4D02-9147-AD798C06B5BB}" type="datetimeFigureOut">
              <a:rPr lang="es-CO" smtClean="0"/>
              <a:t>28/08/2018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297054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6249EEE3-ED23-4D02-9147-AD798C06B5BB}" type="datetimeFigureOut">
              <a:rPr lang="es-CO" smtClean="0"/>
              <a:t>28/08/2018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168524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249EEE3-ED23-4D02-9147-AD798C06B5BB}" type="datetimeFigureOut">
              <a:rPr lang="es-CO" smtClean="0"/>
              <a:t>28/08/2018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381431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249EEE3-ED23-4D02-9147-AD798C06B5BB}" type="datetimeFigureOut">
              <a:rPr lang="es-CO" smtClean="0"/>
              <a:t>28/08/2018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1937986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249EEE3-ED23-4D02-9147-AD798C06B5BB}" type="datetimeFigureOut">
              <a:rPr lang="es-CO" smtClean="0"/>
              <a:t>28/08/2018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2161EED-7740-488D-982C-C4BF4083BF4B}" type="slidenum">
              <a:rPr lang="es-CO" smtClean="0"/>
              <a:t>‹Nº›</a:t>
            </a:fld>
            <a:endParaRPr lang="es-CO"/>
          </a:p>
        </p:txBody>
      </p:sp>
    </p:spTree>
    <p:extLst>
      <p:ext uri="{BB962C8B-B14F-4D97-AF65-F5344CB8AC3E}">
        <p14:creationId xmlns:p14="http://schemas.microsoft.com/office/powerpoint/2010/main" val="3504565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9EEE3-ED23-4D02-9147-AD798C06B5BB}" type="datetimeFigureOut">
              <a:rPr lang="es-CO" smtClean="0"/>
              <a:t>28/08/2018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61EED-7740-488D-982C-C4BF4083BF4B}" type="slidenum">
              <a:rPr lang="es-CO" smtClean="0"/>
              <a:t>‹Nº›</a:t>
            </a:fld>
            <a:endParaRPr lang="es-CO"/>
          </a:p>
        </p:txBody>
      </p:sp>
    </p:spTree>
    <p:extLst>
      <p:ext uri="{BB962C8B-B14F-4D97-AF65-F5344CB8AC3E}">
        <p14:creationId xmlns:p14="http://schemas.microsoft.com/office/powerpoint/2010/main" val="388725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10213570" y="0"/>
            <a:ext cx="1978430" cy="234003"/>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8235140" y="-1"/>
            <a:ext cx="1978430" cy="234004"/>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p:cNvSpPr/>
          <p:nvPr/>
        </p:nvSpPr>
        <p:spPr>
          <a:xfrm>
            <a:off x="6256710" y="0"/>
            <a:ext cx="1978430" cy="234003"/>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p:cNvSpPr/>
          <p:nvPr/>
        </p:nvSpPr>
        <p:spPr>
          <a:xfrm>
            <a:off x="-1" y="6675120"/>
            <a:ext cx="1978430" cy="182880"/>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p:cNvSpPr/>
          <p:nvPr/>
        </p:nvSpPr>
        <p:spPr>
          <a:xfrm>
            <a:off x="1978429" y="6675120"/>
            <a:ext cx="1978430" cy="182880"/>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p:cNvSpPr/>
          <p:nvPr/>
        </p:nvSpPr>
        <p:spPr>
          <a:xfrm>
            <a:off x="3956859" y="6675120"/>
            <a:ext cx="1978430" cy="182878"/>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Título 1"/>
          <p:cNvSpPr txBox="1">
            <a:spLocks/>
          </p:cNvSpPr>
          <p:nvPr/>
        </p:nvSpPr>
        <p:spPr>
          <a:xfrm>
            <a:off x="9867971" y="0"/>
            <a:ext cx="3563007" cy="665734"/>
          </a:xfrm>
          <a:prstGeom prst="rect">
            <a:avLst/>
          </a:prstGeom>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000" b="1" dirty="0" smtClean="0">
                <a:solidFill>
                  <a:srgbClr val="30B296"/>
                </a:solidFill>
                <a:latin typeface="+mn-lt"/>
              </a:rPr>
              <a:t>Dirección Jurídica</a:t>
            </a:r>
          </a:p>
        </p:txBody>
      </p:sp>
      <p:pic>
        <p:nvPicPr>
          <p:cNvPr id="14" name="Imagen 13" descr="Captura de pantalla 2018-06-10 a la(s) 21.22.44.png"/>
          <p:cNvPicPr>
            <a:picLocks noChangeAspect="1"/>
          </p:cNvPicPr>
          <p:nvPr/>
        </p:nvPicPr>
        <p:blipFill rotWithShape="1">
          <a:blip r:embed="rId3" cstate="email">
            <a:extLst>
              <a:ext uri="{28A0092B-C50C-407E-A947-70E740481C1C}">
                <a14:useLocalDpi xmlns:a14="http://schemas.microsoft.com/office/drawing/2010/main" val="0"/>
              </a:ext>
            </a:extLst>
          </a:blip>
          <a:srcRect l="45851" t="42776" r="32222" b="41773"/>
          <a:stretch/>
        </p:blipFill>
        <p:spPr>
          <a:xfrm>
            <a:off x="110067" y="1"/>
            <a:ext cx="3517372" cy="1549042"/>
          </a:xfrm>
          <a:prstGeom prst="rect">
            <a:avLst/>
          </a:prstGeom>
        </p:spPr>
      </p:pic>
      <p:sp>
        <p:nvSpPr>
          <p:cNvPr id="12" name="Título 1"/>
          <p:cNvSpPr>
            <a:spLocks noGrp="1"/>
          </p:cNvSpPr>
          <p:nvPr>
            <p:ph type="ctrTitle" idx="4294967295"/>
          </p:nvPr>
        </p:nvSpPr>
        <p:spPr>
          <a:xfrm>
            <a:off x="3627438" y="3132138"/>
            <a:ext cx="4937125" cy="593725"/>
          </a:xfrm>
        </p:spPr>
        <p:txBody>
          <a:bodyPr>
            <a:normAutofit/>
          </a:bodyPr>
          <a:lstStyle/>
          <a:p>
            <a:pPr algn="ctr"/>
            <a:r>
              <a:rPr lang="es-ES_tradnl" sz="2800" b="1" dirty="0" smtClean="0">
                <a:solidFill>
                  <a:srgbClr val="2C5697"/>
                </a:solidFill>
                <a:latin typeface="Arial"/>
                <a:cs typeface="Arial"/>
              </a:rPr>
              <a:t>Decreto 1273 de 2018</a:t>
            </a:r>
            <a:endParaRPr lang="es-ES_tradnl" sz="2800" b="1" dirty="0">
              <a:solidFill>
                <a:srgbClr val="2C5697"/>
              </a:solidFill>
              <a:latin typeface="Arial"/>
              <a:cs typeface="Arial"/>
            </a:endParaRPr>
          </a:p>
        </p:txBody>
      </p:sp>
      <p:sp>
        <p:nvSpPr>
          <p:cNvPr id="13" name="Subtítulo 2"/>
          <p:cNvSpPr>
            <a:spLocks noGrp="1"/>
          </p:cNvSpPr>
          <p:nvPr>
            <p:ph type="subTitle" idx="4294967295"/>
          </p:nvPr>
        </p:nvSpPr>
        <p:spPr>
          <a:xfrm>
            <a:off x="3265885" y="4104600"/>
            <a:ext cx="5660231" cy="899200"/>
          </a:xfrm>
        </p:spPr>
        <p:txBody>
          <a:bodyPr>
            <a:normAutofit/>
          </a:bodyPr>
          <a:lstStyle/>
          <a:p>
            <a:pPr marL="0" indent="0" algn="ctr">
              <a:lnSpc>
                <a:spcPct val="120000"/>
              </a:lnSpc>
              <a:buNone/>
            </a:pPr>
            <a:r>
              <a:rPr lang="es-ES" sz="2000" dirty="0" smtClean="0">
                <a:solidFill>
                  <a:srgbClr val="2C5697"/>
                </a:solidFill>
                <a:latin typeface="Arial"/>
                <a:cs typeface="Arial"/>
              </a:rPr>
              <a:t>Por el cual se </a:t>
            </a:r>
            <a:r>
              <a:rPr lang="es-CO" sz="2000" dirty="0">
                <a:solidFill>
                  <a:srgbClr val="2C5697"/>
                </a:solidFill>
                <a:latin typeface="Arial"/>
                <a:cs typeface="Arial"/>
              </a:rPr>
              <a:t>reglamenta el artículo 135 de la </a:t>
            </a:r>
            <a:r>
              <a:rPr lang="es-CO" sz="2000" dirty="0" smtClean="0">
                <a:solidFill>
                  <a:srgbClr val="2C5697"/>
                </a:solidFill>
                <a:latin typeface="Arial"/>
                <a:cs typeface="Arial"/>
              </a:rPr>
              <a:t>Ley </a:t>
            </a:r>
            <a:r>
              <a:rPr lang="es-CO" sz="2000" dirty="0">
                <a:solidFill>
                  <a:srgbClr val="2C5697"/>
                </a:solidFill>
                <a:latin typeface="Arial"/>
                <a:cs typeface="Arial"/>
              </a:rPr>
              <a:t>1753 de 2015</a:t>
            </a:r>
          </a:p>
        </p:txBody>
      </p:sp>
    </p:spTree>
    <p:extLst>
      <p:ext uri="{BB962C8B-B14F-4D97-AF65-F5344CB8AC3E}">
        <p14:creationId xmlns:p14="http://schemas.microsoft.com/office/powerpoint/2010/main" val="2852761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10213570" y="0"/>
            <a:ext cx="1978430" cy="234003"/>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8235140" y="-1"/>
            <a:ext cx="1978430" cy="234004"/>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p:cNvSpPr/>
          <p:nvPr/>
        </p:nvSpPr>
        <p:spPr>
          <a:xfrm>
            <a:off x="6256710" y="0"/>
            <a:ext cx="1978430" cy="234003"/>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p:cNvSpPr/>
          <p:nvPr/>
        </p:nvSpPr>
        <p:spPr>
          <a:xfrm>
            <a:off x="-1" y="6675120"/>
            <a:ext cx="1978430" cy="182880"/>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p:cNvSpPr/>
          <p:nvPr/>
        </p:nvSpPr>
        <p:spPr>
          <a:xfrm>
            <a:off x="1978429" y="6675120"/>
            <a:ext cx="1978430" cy="182880"/>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p:cNvSpPr/>
          <p:nvPr/>
        </p:nvSpPr>
        <p:spPr>
          <a:xfrm>
            <a:off x="3956859" y="6675120"/>
            <a:ext cx="1978430" cy="182878"/>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Título 1"/>
          <p:cNvSpPr txBox="1">
            <a:spLocks/>
          </p:cNvSpPr>
          <p:nvPr/>
        </p:nvSpPr>
        <p:spPr>
          <a:xfrm>
            <a:off x="9867971" y="0"/>
            <a:ext cx="3563007" cy="665734"/>
          </a:xfrm>
          <a:prstGeom prst="rect">
            <a:avLst/>
          </a:prstGeom>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000" b="1" dirty="0" smtClean="0">
                <a:solidFill>
                  <a:srgbClr val="30B296"/>
                </a:solidFill>
                <a:latin typeface="+mn-lt"/>
              </a:rPr>
              <a:t>Dirección Jurídica</a:t>
            </a:r>
          </a:p>
        </p:txBody>
      </p:sp>
      <p:sp>
        <p:nvSpPr>
          <p:cNvPr id="12" name="Título 1"/>
          <p:cNvSpPr txBox="1">
            <a:spLocks/>
          </p:cNvSpPr>
          <p:nvPr/>
        </p:nvSpPr>
        <p:spPr>
          <a:xfrm>
            <a:off x="1611589" y="1645615"/>
            <a:ext cx="5539498" cy="62760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200" b="1" dirty="0" smtClean="0">
                <a:solidFill>
                  <a:srgbClr val="2C5697"/>
                </a:solidFill>
                <a:latin typeface="Arial"/>
                <a:cs typeface="Arial"/>
              </a:rPr>
              <a:t>Pago de seguridad social mes vencido</a:t>
            </a:r>
            <a:endParaRPr lang="es-ES" sz="2200" dirty="0"/>
          </a:p>
        </p:txBody>
      </p:sp>
      <p:sp>
        <p:nvSpPr>
          <p:cNvPr id="13" name="Marcador de contenido 2"/>
          <p:cNvSpPr txBox="1">
            <a:spLocks/>
          </p:cNvSpPr>
          <p:nvPr/>
        </p:nvSpPr>
        <p:spPr>
          <a:xfrm>
            <a:off x="1944249" y="2523223"/>
            <a:ext cx="4874178" cy="8835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800" dirty="0">
                <a:latin typeface="Arial" panose="020B0604020202020204" pitchFamily="34" charset="0"/>
                <a:cs typeface="Arial" panose="020B0604020202020204" pitchFamily="34" charset="0"/>
              </a:rPr>
              <a:t>Los trabajadores independientes realizarán sus aportes de seguridad social mes vencido a partir de septiembre</a:t>
            </a:r>
            <a:r>
              <a:rPr lang="es-ES" sz="1800" dirty="0" smtClean="0">
                <a:latin typeface="Arial" panose="020B0604020202020204" pitchFamily="34" charset="0"/>
                <a:cs typeface="Arial" panose="020B0604020202020204" pitchFamily="34" charset="0"/>
              </a:rPr>
              <a:t>.</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14" name="Rectángulo redondeado 13"/>
          <p:cNvSpPr/>
          <p:nvPr/>
        </p:nvSpPr>
        <p:spPr>
          <a:xfrm>
            <a:off x="7747182" y="1752230"/>
            <a:ext cx="1770743" cy="8704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t>Ingresos en septiembre</a:t>
            </a:r>
            <a:endParaRPr lang="es-CO" dirty="0"/>
          </a:p>
        </p:txBody>
      </p:sp>
      <p:cxnSp>
        <p:nvCxnSpPr>
          <p:cNvPr id="15" name="Conector angular 14"/>
          <p:cNvCxnSpPr>
            <a:stCxn id="14" idx="2"/>
          </p:cNvCxnSpPr>
          <p:nvPr/>
        </p:nvCxnSpPr>
        <p:spPr>
          <a:xfrm rot="16200000" flipH="1">
            <a:off x="8508210" y="2746981"/>
            <a:ext cx="883563" cy="634875"/>
          </a:xfrm>
          <a:prstGeom prst="bentConnector3">
            <a:avLst>
              <a:gd name="adj1" fmla="val 100483"/>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Rectángulo redondeado 16"/>
          <p:cNvSpPr/>
          <p:nvPr/>
        </p:nvSpPr>
        <p:spPr>
          <a:xfrm>
            <a:off x="9267429" y="2931394"/>
            <a:ext cx="1892282" cy="11496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Cotización de seguridad social de septiembre en octubre</a:t>
            </a:r>
            <a:endParaRPr lang="es-CO" dirty="0"/>
          </a:p>
        </p:txBody>
      </p:sp>
      <p:sp>
        <p:nvSpPr>
          <p:cNvPr id="21" name="Título 1"/>
          <p:cNvSpPr txBox="1">
            <a:spLocks/>
          </p:cNvSpPr>
          <p:nvPr/>
        </p:nvSpPr>
        <p:spPr>
          <a:xfrm>
            <a:off x="1611589" y="3870962"/>
            <a:ext cx="5539498" cy="62760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200" b="1" dirty="0" smtClean="0">
                <a:solidFill>
                  <a:srgbClr val="2C5697"/>
                </a:solidFill>
                <a:latin typeface="Arial"/>
                <a:cs typeface="Arial"/>
              </a:rPr>
              <a:t>Retención pagos de seguridad social</a:t>
            </a:r>
            <a:endParaRPr lang="es-ES" sz="2200" dirty="0"/>
          </a:p>
        </p:txBody>
      </p:sp>
      <p:sp>
        <p:nvSpPr>
          <p:cNvPr id="23" name="Marcador de contenido 2"/>
          <p:cNvSpPr txBox="1">
            <a:spLocks/>
          </p:cNvSpPr>
          <p:nvPr/>
        </p:nvSpPr>
        <p:spPr>
          <a:xfrm>
            <a:off x="1944249" y="4747989"/>
            <a:ext cx="4874178" cy="11256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800" dirty="0" smtClean="0">
                <a:latin typeface="Arial" panose="020B0604020202020204" pitchFamily="34" charset="0"/>
                <a:cs typeface="Arial" panose="020B0604020202020204" pitchFamily="34" charset="0"/>
              </a:rPr>
              <a:t>A partir de junio de 2019 La Universidad retendrá de los pagos a realizar a los contratistas el valor correspondiente de seguridad social.</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24" name="Título 1"/>
          <p:cNvSpPr txBox="1">
            <a:spLocks/>
          </p:cNvSpPr>
          <p:nvPr/>
        </p:nvSpPr>
        <p:spPr>
          <a:xfrm>
            <a:off x="717212" y="728605"/>
            <a:ext cx="5539498" cy="6276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400" b="1" dirty="0" smtClean="0">
                <a:solidFill>
                  <a:srgbClr val="2C5697"/>
                </a:solidFill>
                <a:latin typeface="Arial"/>
                <a:cs typeface="Arial"/>
              </a:rPr>
              <a:t>Cambios realizados</a:t>
            </a:r>
            <a:endParaRPr lang="es-ES" sz="2400" dirty="0"/>
          </a:p>
        </p:txBody>
      </p:sp>
    </p:spTree>
    <p:extLst>
      <p:ext uri="{BB962C8B-B14F-4D97-AF65-F5344CB8AC3E}">
        <p14:creationId xmlns:p14="http://schemas.microsoft.com/office/powerpoint/2010/main" val="1623051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10213570" y="0"/>
            <a:ext cx="1978430" cy="234003"/>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8235140" y="-1"/>
            <a:ext cx="1978430" cy="234004"/>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p:cNvSpPr/>
          <p:nvPr/>
        </p:nvSpPr>
        <p:spPr>
          <a:xfrm>
            <a:off x="6256710" y="0"/>
            <a:ext cx="1978430" cy="234003"/>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p:cNvSpPr/>
          <p:nvPr/>
        </p:nvSpPr>
        <p:spPr>
          <a:xfrm>
            <a:off x="-1" y="6675120"/>
            <a:ext cx="1978430" cy="182880"/>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p:cNvSpPr/>
          <p:nvPr/>
        </p:nvSpPr>
        <p:spPr>
          <a:xfrm>
            <a:off x="1978429" y="6675120"/>
            <a:ext cx="1978430" cy="182880"/>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p:cNvSpPr/>
          <p:nvPr/>
        </p:nvSpPr>
        <p:spPr>
          <a:xfrm>
            <a:off x="3956859" y="6675120"/>
            <a:ext cx="1978430" cy="182878"/>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Título 1"/>
          <p:cNvSpPr txBox="1">
            <a:spLocks/>
          </p:cNvSpPr>
          <p:nvPr/>
        </p:nvSpPr>
        <p:spPr>
          <a:xfrm>
            <a:off x="9867971" y="0"/>
            <a:ext cx="3563007" cy="665734"/>
          </a:xfrm>
          <a:prstGeom prst="rect">
            <a:avLst/>
          </a:prstGeom>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000" b="1" dirty="0" smtClean="0">
                <a:solidFill>
                  <a:srgbClr val="30B296"/>
                </a:solidFill>
                <a:latin typeface="+mn-lt"/>
              </a:rPr>
              <a:t>Dirección Jurídica</a:t>
            </a:r>
          </a:p>
        </p:txBody>
      </p:sp>
      <p:sp>
        <p:nvSpPr>
          <p:cNvPr id="14" name="Título 1"/>
          <p:cNvSpPr txBox="1">
            <a:spLocks/>
          </p:cNvSpPr>
          <p:nvPr/>
        </p:nvSpPr>
        <p:spPr>
          <a:xfrm>
            <a:off x="717212" y="728605"/>
            <a:ext cx="5539498" cy="6276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400" b="1" dirty="0" smtClean="0">
                <a:solidFill>
                  <a:srgbClr val="2C5697"/>
                </a:solidFill>
                <a:latin typeface="Arial"/>
                <a:cs typeface="Arial"/>
              </a:rPr>
              <a:t>Modificaciones institucionales</a:t>
            </a:r>
            <a:endParaRPr lang="es-ES" sz="2400" dirty="0"/>
          </a:p>
        </p:txBody>
      </p:sp>
      <p:sp>
        <p:nvSpPr>
          <p:cNvPr id="15" name="Marcador de contenido 2"/>
          <p:cNvSpPr txBox="1">
            <a:spLocks/>
          </p:cNvSpPr>
          <p:nvPr/>
        </p:nvSpPr>
        <p:spPr>
          <a:xfrm>
            <a:off x="1049872" y="1545323"/>
            <a:ext cx="4874178" cy="8835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800" dirty="0" smtClean="0">
                <a:latin typeface="Arial" panose="020B0604020202020204" pitchFamily="34" charset="0"/>
                <a:cs typeface="Arial" panose="020B0604020202020204" pitchFamily="34" charset="0"/>
              </a:rPr>
              <a:t> </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16" name="Marcador de contenido 2"/>
          <p:cNvSpPr txBox="1">
            <a:spLocks/>
          </p:cNvSpPr>
          <p:nvPr/>
        </p:nvSpPr>
        <p:spPr>
          <a:xfrm>
            <a:off x="1182248" y="1472307"/>
            <a:ext cx="7555352" cy="9565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mj-lt"/>
              <a:buAutoNum type="arabicPeriod"/>
            </a:pPr>
            <a:r>
              <a:rPr lang="es-ES" sz="1800" dirty="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Se adicionará a los contratos de prestación de servicios  de personas naturales nacionales el siguiente parágrafo:</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2" name="Rectángulo 1"/>
          <p:cNvSpPr/>
          <p:nvPr/>
        </p:nvSpPr>
        <p:spPr>
          <a:xfrm>
            <a:off x="2717800" y="2617999"/>
            <a:ext cx="8183189" cy="2463238"/>
          </a:xfrm>
          <a:prstGeom prst="rect">
            <a:avLst/>
          </a:prstGeom>
        </p:spPr>
        <p:txBody>
          <a:bodyPr wrap="square">
            <a:spAutoFit/>
          </a:bodyPr>
          <a:lstStyle/>
          <a:p>
            <a:pPr algn="just">
              <a:lnSpc>
                <a:spcPct val="107000"/>
              </a:lnSpc>
              <a:spcAft>
                <a:spcPts val="0"/>
              </a:spcAft>
            </a:pPr>
            <a:r>
              <a:rPr lang="es-ES" b="1" dirty="0">
                <a:latin typeface="Arial" panose="020B0604020202020204" pitchFamily="34" charset="0"/>
                <a:cs typeface="Arial" panose="020B0604020202020204" pitchFamily="34" charset="0"/>
              </a:rPr>
              <a:t>DÉCIMA PRIMERA. APORTES A SEGURIDAD SOCIAL</a:t>
            </a:r>
            <a:r>
              <a:rPr lang="es-ES" b="1" dirty="0" smtClean="0">
                <a:latin typeface="Arial" panose="020B0604020202020204" pitchFamily="34" charset="0"/>
                <a:cs typeface="Arial" panose="020B0604020202020204" pitchFamily="34" charset="0"/>
              </a:rPr>
              <a:t>: </a:t>
            </a:r>
          </a:p>
          <a:p>
            <a:pPr algn="just">
              <a:lnSpc>
                <a:spcPct val="107000"/>
              </a:lnSpc>
              <a:spcAft>
                <a:spcPts val="0"/>
              </a:spcAft>
            </a:pPr>
            <a:r>
              <a:rPr lang="es-ES" b="1" dirty="0" smtClean="0">
                <a:latin typeface="Arial" panose="020B0604020202020204" pitchFamily="34" charset="0"/>
                <a:ea typeface="Times New Roman" panose="02020603050405020304" pitchFamily="18" charset="0"/>
                <a:cs typeface="Arial" panose="020B0604020202020204" pitchFamily="34" charset="0"/>
              </a:rPr>
              <a:t>[…]</a:t>
            </a:r>
          </a:p>
          <a:p>
            <a:pPr algn="just">
              <a:lnSpc>
                <a:spcPct val="107000"/>
              </a:lnSpc>
              <a:spcAft>
                <a:spcPts val="0"/>
              </a:spcAft>
            </a:pPr>
            <a:r>
              <a:rPr lang="es-ES" b="1" dirty="0" smtClean="0">
                <a:latin typeface="Arial" panose="020B0604020202020204" pitchFamily="34" charset="0"/>
                <a:ea typeface="Times New Roman" panose="02020603050405020304" pitchFamily="18" charset="0"/>
                <a:cs typeface="Arial" panose="020B0604020202020204" pitchFamily="34" charset="0"/>
              </a:rPr>
              <a:t>PARÁGRAFO TERCERO. </a:t>
            </a:r>
            <a:r>
              <a:rPr lang="es-ES" b="1" dirty="0">
                <a:latin typeface="Arial" panose="020B0604020202020204" pitchFamily="34" charset="0"/>
                <a:ea typeface="Times New Roman" panose="02020603050405020304" pitchFamily="18" charset="0"/>
                <a:cs typeface="Arial" panose="020B0604020202020204" pitchFamily="34" charset="0"/>
              </a:rPr>
              <a:t>EL CONTRATISTA </a:t>
            </a:r>
            <a:r>
              <a:rPr lang="es-ES" dirty="0">
                <a:latin typeface="Arial" panose="020B0604020202020204" pitchFamily="34" charset="0"/>
                <a:ea typeface="Times New Roman" panose="02020603050405020304" pitchFamily="18" charset="0"/>
                <a:cs typeface="Arial" panose="020B0604020202020204" pitchFamily="34" charset="0"/>
              </a:rPr>
              <a:t>deberá </a:t>
            </a:r>
            <a:r>
              <a:rPr lang="es-ES" dirty="0" smtClean="0">
                <a:latin typeface="Arial" panose="020B0604020202020204" pitchFamily="34" charset="0"/>
                <a:ea typeface="Times New Roman" panose="02020603050405020304" pitchFamily="18" charset="0"/>
                <a:cs typeface="Arial" panose="020B0604020202020204" pitchFamily="34" charset="0"/>
              </a:rPr>
              <a:t>presentar </a:t>
            </a:r>
            <a:r>
              <a:rPr lang="es-ES" dirty="0">
                <a:latin typeface="Arial" panose="020B0604020202020204" pitchFamily="34" charset="0"/>
                <a:ea typeface="Times New Roman" panose="02020603050405020304" pitchFamily="18" charset="0"/>
                <a:cs typeface="Arial" panose="020B0604020202020204" pitchFamily="34" charset="0"/>
              </a:rPr>
              <a:t>a </a:t>
            </a:r>
            <a:r>
              <a:rPr lang="es-ES" b="1" dirty="0">
                <a:latin typeface="Arial" panose="020B0604020202020204" pitchFamily="34" charset="0"/>
                <a:ea typeface="Times New Roman" panose="02020603050405020304" pitchFamily="18" charset="0"/>
                <a:cs typeface="Arial" panose="020B0604020202020204" pitchFamily="34" charset="0"/>
              </a:rPr>
              <a:t>LA UNIVERSIAD</a:t>
            </a:r>
            <a:r>
              <a:rPr lang="es-ES" dirty="0" smtClean="0">
                <a:latin typeface="Arial" panose="020B0604020202020204" pitchFamily="34" charset="0"/>
                <a:ea typeface="Times New Roman" panose="02020603050405020304" pitchFamily="18" charset="0"/>
                <a:cs typeface="Arial" panose="020B0604020202020204" pitchFamily="34" charset="0"/>
              </a:rPr>
              <a:t> </a:t>
            </a:r>
            <a:r>
              <a:rPr lang="es-ES" dirty="0">
                <a:latin typeface="Arial" panose="020B0604020202020204" pitchFamily="34" charset="0"/>
                <a:ea typeface="Times New Roman" panose="02020603050405020304" pitchFamily="18" charset="0"/>
                <a:cs typeface="Arial" panose="020B0604020202020204" pitchFamily="34" charset="0"/>
              </a:rPr>
              <a:t>el respectivo pago de seguridad social </a:t>
            </a:r>
            <a:r>
              <a:rPr lang="es-ES" dirty="0" smtClean="0">
                <a:latin typeface="Arial" panose="020B0604020202020204" pitchFamily="34" charset="0"/>
                <a:ea typeface="Times New Roman" panose="02020603050405020304" pitchFamily="18" charset="0"/>
                <a:cs typeface="Arial" panose="020B0604020202020204" pitchFamily="34" charset="0"/>
              </a:rPr>
              <a:t>del </a:t>
            </a:r>
            <a:r>
              <a:rPr lang="es-ES" dirty="0">
                <a:latin typeface="Arial" panose="020B0604020202020204" pitchFamily="34" charset="0"/>
                <a:ea typeface="Times New Roman" panose="02020603050405020304" pitchFamily="18" charset="0"/>
                <a:cs typeface="Arial" panose="020B0604020202020204" pitchFamily="34" charset="0"/>
              </a:rPr>
              <a:t>último mes de vigencia del presente contrato </a:t>
            </a:r>
            <a:r>
              <a:rPr lang="es-ES" dirty="0">
                <a:latin typeface="Arial" panose="020B0604020202020204" pitchFamily="34" charset="0"/>
                <a:ea typeface="Times New Roman" panose="02020603050405020304" pitchFamily="18" charset="0"/>
                <a:cs typeface="Times New Roman" panose="02020603050405020304" pitchFamily="18" charset="0"/>
              </a:rPr>
              <a:t>a más tardar el décimo día hábil del siguiente mes. El incumplimiento de esta obligación por parte de </a:t>
            </a:r>
            <a:r>
              <a:rPr lang="es-ES" b="1" dirty="0">
                <a:latin typeface="Arial" panose="020B0604020202020204" pitchFamily="34" charset="0"/>
                <a:ea typeface="Times New Roman" panose="02020603050405020304" pitchFamily="18" charset="0"/>
                <a:cs typeface="Times New Roman" panose="02020603050405020304" pitchFamily="18" charset="0"/>
              </a:rPr>
              <a:t>EL CONTRATISTA </a:t>
            </a:r>
            <a:r>
              <a:rPr lang="es-ES" dirty="0">
                <a:latin typeface="Arial" panose="020B0604020202020204" pitchFamily="34" charset="0"/>
                <a:ea typeface="Times New Roman" panose="02020603050405020304" pitchFamily="18" charset="0"/>
                <a:cs typeface="Times New Roman" panose="02020603050405020304" pitchFamily="18" charset="0"/>
              </a:rPr>
              <a:t>faculta a </a:t>
            </a:r>
            <a:r>
              <a:rPr lang="es-ES" b="1" dirty="0">
                <a:latin typeface="Arial" panose="020B0604020202020204" pitchFamily="34" charset="0"/>
                <a:ea typeface="Times New Roman" panose="02020603050405020304" pitchFamily="18" charset="0"/>
                <a:cs typeface="Times New Roman" panose="02020603050405020304" pitchFamily="18" charset="0"/>
              </a:rPr>
              <a:t>LA UNIVERSIAD </a:t>
            </a:r>
            <a:r>
              <a:rPr lang="es-ES" dirty="0" smtClean="0">
                <a:latin typeface="Arial" panose="020B0604020202020204" pitchFamily="34" charset="0"/>
                <a:ea typeface="Times New Roman" panose="02020603050405020304" pitchFamily="18" charset="0"/>
                <a:cs typeface="Times New Roman" panose="02020603050405020304" pitchFamily="18" charset="0"/>
              </a:rPr>
              <a:t>a </a:t>
            </a:r>
            <a:r>
              <a:rPr lang="es-ES" dirty="0">
                <a:latin typeface="Arial" panose="020B0604020202020204" pitchFamily="34" charset="0"/>
                <a:ea typeface="Times New Roman" panose="02020603050405020304" pitchFamily="18" charset="0"/>
                <a:cs typeface="Times New Roman" panose="02020603050405020304" pitchFamily="18" charset="0"/>
              </a:rPr>
              <a:t>realizar el respectivo reporte por evasión de aportes a la Unidad de Gestión Pensional y Parafiscales (UGPP).</a:t>
            </a:r>
            <a:endParaRPr lang="es-CO"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0664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10213570" y="0"/>
            <a:ext cx="1978430" cy="234003"/>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8235140" y="-1"/>
            <a:ext cx="1978430" cy="234004"/>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p:cNvSpPr/>
          <p:nvPr/>
        </p:nvSpPr>
        <p:spPr>
          <a:xfrm>
            <a:off x="6256710" y="0"/>
            <a:ext cx="1978430" cy="234003"/>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p:cNvSpPr/>
          <p:nvPr/>
        </p:nvSpPr>
        <p:spPr>
          <a:xfrm>
            <a:off x="-1" y="6675120"/>
            <a:ext cx="1978430" cy="182880"/>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p:cNvSpPr/>
          <p:nvPr/>
        </p:nvSpPr>
        <p:spPr>
          <a:xfrm>
            <a:off x="1978429" y="6675120"/>
            <a:ext cx="1978430" cy="182880"/>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p:cNvSpPr/>
          <p:nvPr/>
        </p:nvSpPr>
        <p:spPr>
          <a:xfrm>
            <a:off x="3956859" y="6675120"/>
            <a:ext cx="1978430" cy="182878"/>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Título 1"/>
          <p:cNvSpPr txBox="1">
            <a:spLocks/>
          </p:cNvSpPr>
          <p:nvPr/>
        </p:nvSpPr>
        <p:spPr>
          <a:xfrm>
            <a:off x="9867971" y="0"/>
            <a:ext cx="3563007" cy="665734"/>
          </a:xfrm>
          <a:prstGeom prst="rect">
            <a:avLst/>
          </a:prstGeom>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000" b="1" dirty="0" smtClean="0">
                <a:solidFill>
                  <a:srgbClr val="30B296"/>
                </a:solidFill>
                <a:latin typeface="+mn-lt"/>
              </a:rPr>
              <a:t>Dirección Jurídica</a:t>
            </a:r>
          </a:p>
        </p:txBody>
      </p:sp>
      <p:sp>
        <p:nvSpPr>
          <p:cNvPr id="14" name="Título 1"/>
          <p:cNvSpPr txBox="1">
            <a:spLocks/>
          </p:cNvSpPr>
          <p:nvPr/>
        </p:nvSpPr>
        <p:spPr>
          <a:xfrm>
            <a:off x="717212" y="728605"/>
            <a:ext cx="5539498" cy="6276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400" b="1" dirty="0" smtClean="0">
                <a:solidFill>
                  <a:srgbClr val="2C5697"/>
                </a:solidFill>
                <a:latin typeface="Arial"/>
                <a:cs typeface="Arial"/>
              </a:rPr>
              <a:t>Modificaciones institucionales</a:t>
            </a:r>
            <a:endParaRPr lang="es-ES" sz="2400" dirty="0"/>
          </a:p>
        </p:txBody>
      </p:sp>
      <p:sp>
        <p:nvSpPr>
          <p:cNvPr id="15" name="Marcador de contenido 2"/>
          <p:cNvSpPr txBox="1">
            <a:spLocks/>
          </p:cNvSpPr>
          <p:nvPr/>
        </p:nvSpPr>
        <p:spPr>
          <a:xfrm>
            <a:off x="1049872" y="1545323"/>
            <a:ext cx="4874178" cy="8835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800" dirty="0" smtClean="0">
                <a:latin typeface="Arial" panose="020B0604020202020204" pitchFamily="34" charset="0"/>
                <a:cs typeface="Arial" panose="020B0604020202020204" pitchFamily="34" charset="0"/>
              </a:rPr>
              <a:t> </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16" name="Marcador de contenido 2"/>
          <p:cNvSpPr txBox="1">
            <a:spLocks/>
          </p:cNvSpPr>
          <p:nvPr/>
        </p:nvSpPr>
        <p:spPr>
          <a:xfrm>
            <a:off x="1201833" y="1655788"/>
            <a:ext cx="9163698" cy="413967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mj-lt"/>
              <a:buAutoNum type="arabicPeriod" startAt="2"/>
            </a:pPr>
            <a:r>
              <a:rPr lang="es-ES" sz="1800" dirty="0" smtClean="0">
                <a:latin typeface="Arial" panose="020B0604020202020204" pitchFamily="34" charset="0"/>
                <a:cs typeface="Arial" panose="020B0604020202020204" pitchFamily="34" charset="0"/>
              </a:rPr>
              <a:t>Documentos requeridos para solicitar un contrato de prestación de servicios de persona natural:</a:t>
            </a: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Cédula de Ciudadanía.</a:t>
            </a: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RUT</a:t>
            </a: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Certificado de afiliación </a:t>
            </a:r>
            <a:r>
              <a:rPr lang="es-ES" sz="1400" dirty="0">
                <a:latin typeface="Arial" panose="020B0604020202020204" pitchFamily="34" charset="0"/>
                <a:cs typeface="Arial" panose="020B0604020202020204" pitchFamily="34" charset="0"/>
              </a:rPr>
              <a:t>como cotizante al </a:t>
            </a:r>
            <a:r>
              <a:rPr lang="es-ES" sz="1400" dirty="0" smtClean="0">
                <a:latin typeface="Arial" panose="020B0604020202020204" pitchFamily="34" charset="0"/>
                <a:cs typeface="Arial" panose="020B0604020202020204" pitchFamily="34" charset="0"/>
              </a:rPr>
              <a:t>sistema de seguridad social en salud</a:t>
            </a:r>
            <a:r>
              <a:rPr lang="es-ES" sz="1400" dirty="0">
                <a:latin typeface="Arial" panose="020B0604020202020204" pitchFamily="34" charset="0"/>
                <a:cs typeface="Arial" panose="020B0604020202020204" pitchFamily="34" charset="0"/>
              </a:rPr>
              <a:t> y</a:t>
            </a:r>
            <a:r>
              <a:rPr lang="es-ES" sz="1400" dirty="0" smtClean="0">
                <a:latin typeface="Arial" panose="020B0604020202020204" pitchFamily="34" charset="0"/>
                <a:cs typeface="Arial" panose="020B0604020202020204" pitchFamily="34" charset="0"/>
              </a:rPr>
              <a:t> </a:t>
            </a:r>
            <a:r>
              <a:rPr lang="es-ES" sz="1400" dirty="0" smtClean="0">
                <a:latin typeface="Arial" panose="020B0604020202020204" pitchFamily="34" charset="0"/>
                <a:cs typeface="Arial" panose="020B0604020202020204" pitchFamily="34" charset="0"/>
              </a:rPr>
              <a:t>pensión. </a:t>
            </a:r>
            <a:endParaRPr lang="es-ES" sz="1400" dirty="0" smtClean="0">
              <a:latin typeface="Arial" panose="020B0604020202020204" pitchFamily="34" charset="0"/>
              <a:cs typeface="Arial" panose="020B0604020202020204" pitchFamily="34" charset="0"/>
            </a:endParaRP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Certificado de afiliación a una administradora de riesgos laborales (ARL) cuando sea requerido.</a:t>
            </a: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Certificado pre ocupacional (de acuerdo a la duración del contrato)</a:t>
            </a:r>
          </a:p>
          <a:p>
            <a:pPr marL="800100" lvl="1" indent="-342900" algn="just">
              <a:buFont typeface="+mj-lt"/>
              <a:buAutoNum type="alphaLcParenR"/>
            </a:pPr>
            <a:r>
              <a:rPr lang="es-ES" sz="1400" dirty="0" smtClean="0">
                <a:latin typeface="Arial" panose="020B0604020202020204" pitchFamily="34" charset="0"/>
                <a:cs typeface="Arial" panose="020B0604020202020204" pitchFamily="34" charset="0"/>
              </a:rPr>
              <a:t>Declaración Juramentada: </a:t>
            </a:r>
            <a:r>
              <a:rPr lang="es-ES" sz="1400" dirty="0">
                <a:latin typeface="Arial" panose="020B0604020202020204" pitchFamily="34" charset="0"/>
                <a:cs typeface="Arial" panose="020B0604020202020204" pitchFamily="34" charset="0"/>
              </a:rPr>
              <a:t>d</a:t>
            </a:r>
            <a:r>
              <a:rPr lang="es-ES" sz="1400" dirty="0" smtClean="0">
                <a:latin typeface="Arial" panose="020B0604020202020204" pitchFamily="34" charset="0"/>
                <a:cs typeface="Arial" panose="020B0604020202020204" pitchFamily="34" charset="0"/>
              </a:rPr>
              <a:t>ocumento que deberá suscribirse al inicio de cada contrato por el cual el contratista declare bajo la gravedad del juramento que realizará el último (o único) pago de seguridad social una vez terminada la vigencia del contrato. (De acuerdo al modelo realizado por la Dirección Jurídica</a:t>
            </a:r>
            <a:r>
              <a:rPr lang="es-ES" sz="1400" dirty="0" smtClean="0">
                <a:latin typeface="Arial" panose="020B0604020202020204" pitchFamily="34" charset="0"/>
                <a:cs typeface="Arial" panose="020B0604020202020204" pitchFamily="34" charset="0"/>
              </a:rPr>
              <a:t>).</a:t>
            </a:r>
          </a:p>
          <a:p>
            <a:pPr lvl="1" algn="just"/>
            <a:r>
              <a:rPr lang="es-ES" sz="1400" b="1" dirty="0" smtClean="0">
                <a:latin typeface="Arial" panose="020B0604020202020204" pitchFamily="34" charset="0"/>
                <a:cs typeface="Arial" panose="020B0604020202020204" pitchFamily="34" charset="0"/>
              </a:rPr>
              <a:t>Los contratistas que ganen un SMMLV o menos deberán acreditar que se encuentran afiliados como cotizantes y no como beneficiarios.</a:t>
            </a:r>
            <a:endParaRPr lang="es-ES" sz="1400" b="1" dirty="0" smtClean="0">
              <a:latin typeface="Arial" panose="020B0604020202020204" pitchFamily="34" charset="0"/>
              <a:cs typeface="Arial" panose="020B0604020202020204" pitchFamily="34" charset="0"/>
            </a:endParaRPr>
          </a:p>
          <a:p>
            <a:pPr marL="342900" indent="-342900" algn="just">
              <a:buFont typeface="+mj-lt"/>
              <a:buAutoNum type="arabicPeriod" startAt="2"/>
            </a:pPr>
            <a:r>
              <a:rPr lang="es-ES" sz="1800" dirty="0" smtClean="0">
                <a:latin typeface="Arial" panose="020B0604020202020204" pitchFamily="34" charset="0"/>
                <a:cs typeface="Arial" panose="020B0604020202020204" pitchFamily="34" charset="0"/>
              </a:rPr>
              <a:t>Para poder terminar el contrato en el sistema se deberá cargar el último pago de seguridad social.</a:t>
            </a:r>
          </a:p>
          <a:p>
            <a:pPr marL="342900" indent="-342900" algn="just">
              <a:buFont typeface="+mj-lt"/>
              <a:buAutoNum type="arabicPeriod" startAt="2"/>
            </a:pPr>
            <a:r>
              <a:rPr lang="es-ES" sz="1800" dirty="0" smtClean="0">
                <a:latin typeface="Arial" panose="020B0604020202020204" pitchFamily="34" charset="0"/>
                <a:cs typeface="Arial" panose="020B0604020202020204" pitchFamily="34" charset="0"/>
              </a:rPr>
              <a:t>En contratos con varias cuotas, a partir del segundo pago se requerirá el pago respectivo de seguridad social (mes anterior). </a:t>
            </a:r>
            <a:endParaRPr 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4630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10213570" y="0"/>
            <a:ext cx="1978430" cy="234003"/>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8235140" y="-1"/>
            <a:ext cx="1978430" cy="234004"/>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p:cNvSpPr/>
          <p:nvPr/>
        </p:nvSpPr>
        <p:spPr>
          <a:xfrm>
            <a:off x="6256710" y="0"/>
            <a:ext cx="1978430" cy="234003"/>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p:cNvSpPr/>
          <p:nvPr/>
        </p:nvSpPr>
        <p:spPr>
          <a:xfrm>
            <a:off x="-1" y="6675120"/>
            <a:ext cx="1978430" cy="182880"/>
          </a:xfrm>
          <a:prstGeom prst="rect">
            <a:avLst/>
          </a:prstGeom>
          <a:solidFill>
            <a:srgbClr val="0095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p:cNvSpPr/>
          <p:nvPr/>
        </p:nvSpPr>
        <p:spPr>
          <a:xfrm>
            <a:off x="1978429" y="6675120"/>
            <a:ext cx="1978430" cy="182880"/>
          </a:xfrm>
          <a:prstGeom prst="rect">
            <a:avLst/>
          </a:prstGeom>
          <a:solidFill>
            <a:srgbClr val="30B2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p:cNvSpPr/>
          <p:nvPr/>
        </p:nvSpPr>
        <p:spPr>
          <a:xfrm>
            <a:off x="3956859" y="6675120"/>
            <a:ext cx="1978430" cy="182878"/>
          </a:xfrm>
          <a:prstGeom prst="rect">
            <a:avLst/>
          </a:prstGeom>
          <a:solidFill>
            <a:srgbClr val="DDF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Título 1"/>
          <p:cNvSpPr txBox="1">
            <a:spLocks/>
          </p:cNvSpPr>
          <p:nvPr/>
        </p:nvSpPr>
        <p:spPr>
          <a:xfrm>
            <a:off x="9867971" y="0"/>
            <a:ext cx="3563007" cy="665734"/>
          </a:xfrm>
          <a:prstGeom prst="rect">
            <a:avLst/>
          </a:prstGeom>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000" b="1" dirty="0" smtClean="0">
                <a:solidFill>
                  <a:srgbClr val="30B296"/>
                </a:solidFill>
                <a:latin typeface="+mn-lt"/>
              </a:rPr>
              <a:t>Dirección Jurídica</a:t>
            </a:r>
          </a:p>
        </p:txBody>
      </p:sp>
      <p:sp>
        <p:nvSpPr>
          <p:cNvPr id="14" name="Título 1"/>
          <p:cNvSpPr txBox="1">
            <a:spLocks/>
          </p:cNvSpPr>
          <p:nvPr/>
        </p:nvSpPr>
        <p:spPr>
          <a:xfrm>
            <a:off x="717212" y="728605"/>
            <a:ext cx="5539498" cy="6276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_tradnl" sz="2400" b="1" dirty="0" smtClean="0">
                <a:solidFill>
                  <a:srgbClr val="2C5697"/>
                </a:solidFill>
                <a:latin typeface="Arial"/>
                <a:cs typeface="Arial"/>
              </a:rPr>
              <a:t>Modificaciones institucionales</a:t>
            </a:r>
            <a:endParaRPr lang="es-ES" sz="2400" dirty="0"/>
          </a:p>
        </p:txBody>
      </p:sp>
      <p:sp>
        <p:nvSpPr>
          <p:cNvPr id="15" name="Marcador de contenido 2"/>
          <p:cNvSpPr txBox="1">
            <a:spLocks/>
          </p:cNvSpPr>
          <p:nvPr/>
        </p:nvSpPr>
        <p:spPr>
          <a:xfrm>
            <a:off x="1049872" y="1545323"/>
            <a:ext cx="4874178" cy="8835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800" dirty="0" smtClean="0">
                <a:latin typeface="Arial" panose="020B0604020202020204" pitchFamily="34" charset="0"/>
                <a:cs typeface="Arial" panose="020B0604020202020204" pitchFamily="34" charset="0"/>
              </a:rPr>
              <a:t> </a:t>
            </a:r>
          </a:p>
          <a:p>
            <a:pPr algn="just"/>
            <a:endParaRPr lang="es-ES" sz="1800" dirty="0">
              <a:latin typeface="Arial" panose="020B0604020202020204" pitchFamily="34" charset="0"/>
              <a:cs typeface="Arial" panose="020B0604020202020204" pitchFamily="34" charset="0"/>
            </a:endParaRPr>
          </a:p>
          <a:p>
            <a:pPr algn="just"/>
            <a:endParaRPr lang="es-ES" sz="1800" dirty="0">
              <a:latin typeface="Arial" panose="020B0604020202020204" pitchFamily="34" charset="0"/>
              <a:cs typeface="Arial" panose="020B0604020202020204" pitchFamily="34" charset="0"/>
            </a:endParaRPr>
          </a:p>
        </p:txBody>
      </p:sp>
      <p:sp>
        <p:nvSpPr>
          <p:cNvPr id="16" name="Marcador de contenido 2"/>
          <p:cNvSpPr txBox="1">
            <a:spLocks/>
          </p:cNvSpPr>
          <p:nvPr/>
        </p:nvSpPr>
        <p:spPr>
          <a:xfrm>
            <a:off x="1138772" y="1844974"/>
            <a:ext cx="9163698" cy="41396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mj-lt"/>
              <a:buAutoNum type="arabicPeriod" startAt="5"/>
            </a:pPr>
            <a:r>
              <a:rPr lang="es-ES" sz="1800" dirty="0" smtClean="0">
                <a:latin typeface="Arial" panose="020B0604020202020204" pitchFamily="34" charset="0"/>
                <a:cs typeface="Arial" panose="020B0604020202020204" pitchFamily="34" charset="0"/>
              </a:rPr>
              <a:t>Retención a aplicar: </a:t>
            </a:r>
          </a:p>
          <a:p>
            <a:pPr algn="just"/>
            <a:r>
              <a:rPr lang="es-ES" sz="1800" dirty="0" smtClean="0">
                <a:latin typeface="Arial" panose="020B0604020202020204" pitchFamily="34" charset="0"/>
                <a:cs typeface="Arial" panose="020B0604020202020204" pitchFamily="34" charset="0"/>
              </a:rPr>
              <a:t>En el primer pago, al no haber un documento que soporte el pago de seguridad social, la retención se realizará plena sin deducir de la base gravable el valor de seguridad social.</a:t>
            </a:r>
          </a:p>
          <a:p>
            <a:pPr algn="just"/>
            <a:endParaRPr lang="es-ES" sz="1800" dirty="0" smtClean="0">
              <a:latin typeface="Arial" panose="020B0604020202020204" pitchFamily="34" charset="0"/>
              <a:cs typeface="Arial" panose="020B0604020202020204" pitchFamily="34" charset="0"/>
            </a:endParaRPr>
          </a:p>
          <a:p>
            <a:pPr algn="just"/>
            <a:r>
              <a:rPr lang="es-ES" sz="1800" dirty="0" smtClean="0">
                <a:latin typeface="Arial" panose="020B0604020202020204" pitchFamily="34" charset="0"/>
                <a:cs typeface="Arial" panose="020B0604020202020204" pitchFamily="34" charset="0"/>
              </a:rPr>
              <a:t>El contratista puede escoger si acogerse a este sistema, o, continuar de forma voluntaria con los pagos de seguridad social mes anticipado y así evitar esta mayor retención.</a:t>
            </a:r>
            <a:endParaRPr 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7896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450</Words>
  <Application>Microsoft Office PowerPoint</Application>
  <PresentationFormat>Panorámica</PresentationFormat>
  <Paragraphs>43</Paragraphs>
  <Slides>5</Slides>
  <Notes>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Times New Roman</vt:lpstr>
      <vt:lpstr>Tema de Office</vt:lpstr>
      <vt:lpstr>Decreto 1273 de 2018</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Julieth Monroy Altuzarra</dc:creator>
  <cp:lastModifiedBy>Esteban Estrada García</cp:lastModifiedBy>
  <cp:revision>18</cp:revision>
  <dcterms:created xsi:type="dcterms:W3CDTF">2018-05-15T15:00:33Z</dcterms:created>
  <dcterms:modified xsi:type="dcterms:W3CDTF">2018-08-28T12:50:18Z</dcterms:modified>
</cp:coreProperties>
</file>